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5" r:id="rId5"/>
    <p:sldId id="336" r:id="rId6"/>
    <p:sldId id="348" r:id="rId7"/>
    <p:sldId id="349" r:id="rId8"/>
    <p:sldId id="350" r:id="rId9"/>
    <p:sldId id="352" r:id="rId10"/>
    <p:sldId id="351" r:id="rId11"/>
    <p:sldId id="353" r:id="rId12"/>
    <p:sldId id="354" r:id="rId13"/>
    <p:sldId id="34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מחבר" initials="א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34E4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895B5-75B9-4DA9-88BC-46A395FCA269}" v="57" dt="2024-06-08T10:10:48.262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 varScale="1">
        <p:scale>
          <a:sx n="59" d="100"/>
          <a:sy n="59" d="100"/>
        </p:scale>
        <p:origin x="1112" y="5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6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029" y="120652"/>
            <a:ext cx="6959600" cy="3056343"/>
          </a:xfrm>
        </p:spPr>
        <p:txBody>
          <a:bodyPr/>
          <a:lstStyle/>
          <a:p>
            <a:r>
              <a:rPr lang="en-US" sz="4400" dirty="0"/>
              <a:t>Final project </a:t>
            </a:r>
            <a:br>
              <a:rPr lang="en-US" sz="4400" dirty="0"/>
            </a:br>
            <a:r>
              <a:rPr lang="en-US" sz="4400" dirty="0"/>
              <a:t>computer science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Real Estate website</a:t>
            </a:r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CCFBE72-4BCD-554E-7708-59C93DF96E2F}"/>
              </a:ext>
            </a:extLst>
          </p:cNvPr>
          <p:cNvSpPr txBox="1">
            <a:spLocks/>
          </p:cNvSpPr>
          <p:nvPr/>
        </p:nvSpPr>
        <p:spPr>
          <a:xfrm>
            <a:off x="5998029" y="829492"/>
            <a:ext cx="5815584" cy="3056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B9082CFF-AD16-1DD7-9CF9-7F8A3B7C0FD6}"/>
              </a:ext>
            </a:extLst>
          </p:cNvPr>
          <p:cNvSpPr txBox="1">
            <a:spLocks/>
          </p:cNvSpPr>
          <p:nvPr/>
        </p:nvSpPr>
        <p:spPr>
          <a:xfrm>
            <a:off x="6201229" y="6172199"/>
            <a:ext cx="2090057" cy="445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 dirty="0"/>
              <a:t>Daniel cohen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68E8C91-F9AA-3CCE-7F1A-0FA39D5C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229" y="4234689"/>
            <a:ext cx="1640219" cy="1937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2F4E744-BD5D-0444-B5CD-261E6EA66F6B}"/>
              </a:ext>
            </a:extLst>
          </p:cNvPr>
          <p:cNvSpPr txBox="1">
            <a:spLocks/>
          </p:cNvSpPr>
          <p:nvPr/>
        </p:nvSpPr>
        <p:spPr>
          <a:xfrm>
            <a:off x="8291286" y="6195237"/>
            <a:ext cx="2090057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 </a:t>
            </a:r>
          </a:p>
          <a:p>
            <a:r>
              <a:rPr lang="en-US" sz="1600" b="0" dirty="0"/>
              <a:t>Nadav</a:t>
            </a:r>
            <a:r>
              <a:rPr lang="he-IL" sz="1600" b="0" dirty="0"/>
              <a:t> </a:t>
            </a:r>
            <a:r>
              <a:rPr lang="en-US" sz="1600" b="0" dirty="0"/>
              <a:t>dayan</a:t>
            </a:r>
            <a:endParaRPr lang="he-IL" sz="1600" b="0" dirty="0"/>
          </a:p>
          <a:p>
            <a:endParaRPr lang="en-US" sz="2000" b="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241DBC2-1595-C1B6-E149-9D42C9F4FAAE}"/>
              </a:ext>
            </a:extLst>
          </p:cNvPr>
          <p:cNvSpPr txBox="1">
            <a:spLocks/>
          </p:cNvSpPr>
          <p:nvPr/>
        </p:nvSpPr>
        <p:spPr>
          <a:xfrm>
            <a:off x="10339010" y="6172198"/>
            <a:ext cx="2090057" cy="445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 dirty="0"/>
              <a:t>DANIEL ARBOV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3F4AA50F-2252-C753-25D0-7070A97B1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44" b="4085"/>
          <a:stretch/>
        </p:blipFill>
        <p:spPr>
          <a:xfrm>
            <a:off x="8291286" y="4234687"/>
            <a:ext cx="1640219" cy="193750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D96C710-030A-AF85-63C0-B506BD73F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49" t="8060" r="10680" b="3639"/>
          <a:stretch/>
        </p:blipFill>
        <p:spPr>
          <a:xfrm>
            <a:off x="10250330" y="4234687"/>
            <a:ext cx="1640219" cy="1937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>
            <a:normAutofit/>
          </a:bodyPr>
          <a:lstStyle/>
          <a:p>
            <a:r>
              <a:rPr lang="he-IL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התייחסויות</a:t>
            </a:r>
            <a:endParaRPr lang="en-US" sz="5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C8A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333" y="0"/>
            <a:ext cx="8297380" cy="1326514"/>
          </a:xfrm>
        </p:spPr>
        <p:txBody>
          <a:bodyPr>
            <a:normAutofit/>
          </a:bodyPr>
          <a:lstStyle/>
          <a:p>
            <a:pPr algn="r"/>
            <a:r>
              <a:rPr lang="he-IL" sz="36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מהלך ההצגה</a:t>
            </a:r>
            <a:endParaRPr lang="en-US" sz="36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689500"/>
            <a:ext cx="9276953" cy="516850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הצגת הפרויקט – 7 דקות</a:t>
            </a:r>
            <a:endParaRPr lang="en-US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הצגת תכנון מול ביצוע –עמידה במטרות, יעדים ומדדים – 8 דקות</a:t>
            </a:r>
            <a:endParaRPr lang="en-US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מסקנות – 5 דקות</a:t>
            </a:r>
          </a:p>
          <a:p>
            <a:pPr algn="r" rtl="1">
              <a:lnSpc>
                <a:spcPct val="150000"/>
              </a:lnSpc>
            </a:pPr>
            <a:r>
              <a:rPr lang="he-IL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הצעות להמשך עבודה – 5 דקות</a:t>
            </a:r>
          </a:p>
          <a:p>
            <a:pPr algn="r" rtl="1">
              <a:lnSpc>
                <a:spcPct val="150000"/>
              </a:lnSpc>
            </a:pPr>
            <a:r>
              <a:rPr lang="he-IL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התייחסות –</a:t>
            </a:r>
            <a:r>
              <a:rPr lang="he-IL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10 דקות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he-IL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en-US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C6BEEBC-112D-29B9-39EB-550BDBAC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FDDE38-728C-B453-3111-D718E5FB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9767" y="-289305"/>
            <a:ext cx="8297380" cy="1326514"/>
          </a:xfrm>
        </p:spPr>
        <p:txBody>
          <a:bodyPr>
            <a:normAutofit/>
          </a:bodyPr>
          <a:lstStyle/>
          <a:p>
            <a:pPr algn="r"/>
            <a:r>
              <a:rPr lang="he-IL" sz="32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מטרות הפרויקט</a:t>
            </a:r>
            <a:endParaRPr lang="en-US" sz="32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D8908E4C-D89F-47A1-CE7E-E70F8FC81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767411"/>
              </p:ext>
            </p:extLst>
          </p:nvPr>
        </p:nvGraphicFramePr>
        <p:xfrm>
          <a:off x="165100" y="1317879"/>
          <a:ext cx="9817100" cy="393192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721600">
                  <a:extLst>
                    <a:ext uri="{9D8B030D-6E8A-4147-A177-3AD203B41FA5}">
                      <a16:colId xmlns:a16="http://schemas.microsoft.com/office/drawing/2014/main" val="1426613678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132044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מטרות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סטאטוס ביצוע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39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הקמת אתר מסחר וממשקים בין משתמשים בתחום הנדל"ן והבנייה</a:t>
                      </a:r>
                      <a:endParaRPr lang="he-IL" sz="2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557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האתר יאפשר אינטראקציה והעברת נתונים בין לקוחות ואנשי מקצוע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50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האתר יאפשר ללקוחות לגשת לפרויקט בניה באופן מרוכז, מתוכנן ומסודר בהיבטי ניהול הזמן וניהול הפיננסי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2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האתר יאפשר לאנשי מקצוע מוקד מרכזי להכנסת עסקאות חדשות – החל משלב התיאום של פגישת יעוץ, הפקת הצעת מחיר וסגירת חוזה לעבודה ודירוג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05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האתר יהיה פשוט וידידותי למשתמש ומושך מבחינה ויזואלית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565718"/>
                  </a:ext>
                </a:extLst>
              </a:tr>
            </a:tbl>
          </a:graphicData>
        </a:graphic>
      </p:graphicFrame>
      <p:pic>
        <p:nvPicPr>
          <p:cNvPr id="12" name="גרפיקה 11" descr="תיבת סימון עם v עם מילוי מלא">
            <a:extLst>
              <a:ext uri="{FF2B5EF4-FFF2-40B4-BE49-F238E27FC236}">
                <a16:creationId xmlns:a16="http://schemas.microsoft.com/office/drawing/2014/main" id="{457F95DE-D0F1-62E9-DA20-095070F0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0" y="1712024"/>
            <a:ext cx="762000" cy="762000"/>
          </a:xfrm>
          <a:prstGeom prst="rect">
            <a:avLst/>
          </a:prstGeom>
        </p:spPr>
      </p:pic>
      <p:pic>
        <p:nvPicPr>
          <p:cNvPr id="14" name="גרפיקה 13" descr="לוח עם פריטים מסומנים ב- v עם מילוי מלא">
            <a:extLst>
              <a:ext uri="{FF2B5EF4-FFF2-40B4-BE49-F238E27FC236}">
                <a16:creationId xmlns:a16="http://schemas.microsoft.com/office/drawing/2014/main" id="{9966169A-8FB5-6E6C-D0FE-901C0982E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252" y="5565648"/>
            <a:ext cx="1361948" cy="1361948"/>
          </a:xfrm>
          <a:prstGeom prst="rect">
            <a:avLst/>
          </a:prstGeom>
        </p:spPr>
      </p:pic>
      <p:pic>
        <p:nvPicPr>
          <p:cNvPr id="15" name="גרפיקה 14" descr="תיבת סימון עם v עם מילוי מלא">
            <a:extLst>
              <a:ext uri="{FF2B5EF4-FFF2-40B4-BE49-F238E27FC236}">
                <a16:creationId xmlns:a16="http://schemas.microsoft.com/office/drawing/2014/main" id="{F2DDE9A3-B4EB-610C-00A3-F857F3760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0" y="2242579"/>
            <a:ext cx="762000" cy="762000"/>
          </a:xfrm>
          <a:prstGeom prst="rect">
            <a:avLst/>
          </a:prstGeom>
        </p:spPr>
      </p:pic>
      <p:pic>
        <p:nvPicPr>
          <p:cNvPr id="16" name="גרפיקה 15" descr="תיבת סימון עם v עם מילוי מלא">
            <a:extLst>
              <a:ext uri="{FF2B5EF4-FFF2-40B4-BE49-F238E27FC236}">
                <a16:creationId xmlns:a16="http://schemas.microsoft.com/office/drawing/2014/main" id="{E0D0FB44-2E0E-215D-DC05-752DABF78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0" y="2834634"/>
            <a:ext cx="762000" cy="762000"/>
          </a:xfrm>
          <a:prstGeom prst="rect">
            <a:avLst/>
          </a:prstGeom>
        </p:spPr>
      </p:pic>
      <p:pic>
        <p:nvPicPr>
          <p:cNvPr id="17" name="גרפיקה 16" descr="תיבת סימון עם v עם מילוי מלא">
            <a:extLst>
              <a:ext uri="{FF2B5EF4-FFF2-40B4-BE49-F238E27FC236}">
                <a16:creationId xmlns:a16="http://schemas.microsoft.com/office/drawing/2014/main" id="{B40D6ED0-83A0-5614-D826-A0050F995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0" y="3746189"/>
            <a:ext cx="762000" cy="762000"/>
          </a:xfrm>
          <a:prstGeom prst="rect">
            <a:avLst/>
          </a:prstGeom>
        </p:spPr>
      </p:pic>
      <p:pic>
        <p:nvPicPr>
          <p:cNvPr id="18" name="גרפיקה 17" descr="תיבת סימון עם v עם מילוי מלא">
            <a:extLst>
              <a:ext uri="{FF2B5EF4-FFF2-40B4-BE49-F238E27FC236}">
                <a16:creationId xmlns:a16="http://schemas.microsoft.com/office/drawing/2014/main" id="{C6B906FE-5FAD-77F2-4B11-7A4401B76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46239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2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B83CD44-A637-C7C2-DA22-907D18BC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12CAC-5096-9823-5E1A-70B5EA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299" y="246253"/>
            <a:ext cx="3875313" cy="790956"/>
          </a:xfrm>
        </p:spPr>
        <p:txBody>
          <a:bodyPr>
            <a:normAutofit/>
          </a:bodyPr>
          <a:lstStyle/>
          <a:p>
            <a:pPr algn="r"/>
            <a:r>
              <a:rPr lang="he-IL" sz="32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יעדי הפרויקט</a:t>
            </a:r>
            <a:endParaRPr lang="en-US" sz="32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065AF44C-7693-2CAF-7D40-66E308CD8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031592"/>
              </p:ext>
            </p:extLst>
          </p:nvPr>
        </p:nvGraphicFramePr>
        <p:xfrm>
          <a:off x="191405" y="1216883"/>
          <a:ext cx="9817100" cy="41148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721600">
                  <a:extLst>
                    <a:ext uri="{9D8B030D-6E8A-4147-A177-3AD203B41FA5}">
                      <a16:colId xmlns:a16="http://schemas.microsoft.com/office/drawing/2014/main" val="1426613678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132044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יעדים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סטאטוס ביצוע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39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השלמת פיתוח ממשק צד לקוח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557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השלמת פיתוח ממשק איש מקצוע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50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השלמת פיתוח הממשק אינטגרטיבי לייצור אינטראקציה בין לקוח לאיש מקצוע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2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ממשק פשוט למשתמש – הרשמה, התנהלות בתוך האתר, פתיחת פרויקט בנייה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05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זמן תגובה מהיר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56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אתר מאובטח (לכל איש מקצוע ולקוח יהיה שם משתמש וסיסמא ייחודי)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021204"/>
                  </a:ext>
                </a:extLst>
              </a:tr>
            </a:tbl>
          </a:graphicData>
        </a:graphic>
      </p:graphicFrame>
      <p:pic>
        <p:nvPicPr>
          <p:cNvPr id="7" name="גרפיקה 6" descr="תיבת סימון עם v עם מילוי מלא">
            <a:extLst>
              <a:ext uri="{FF2B5EF4-FFF2-40B4-BE49-F238E27FC236}">
                <a16:creationId xmlns:a16="http://schemas.microsoft.com/office/drawing/2014/main" id="{4F49CF67-B0F6-4D04-7535-FE6A3D2E6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0" y="1610424"/>
            <a:ext cx="762000" cy="762000"/>
          </a:xfrm>
          <a:prstGeom prst="rect">
            <a:avLst/>
          </a:prstGeom>
        </p:spPr>
      </p:pic>
      <p:pic>
        <p:nvPicPr>
          <p:cNvPr id="8" name="גרפיקה 7" descr="לוח עם פריטים מסומנים ב- v עם מילוי מלא">
            <a:extLst>
              <a:ext uri="{FF2B5EF4-FFF2-40B4-BE49-F238E27FC236}">
                <a16:creationId xmlns:a16="http://schemas.microsoft.com/office/drawing/2014/main" id="{B0BDBE98-4D41-1174-641A-BC5427F3F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252" y="5565648"/>
            <a:ext cx="1361948" cy="1361948"/>
          </a:xfrm>
          <a:prstGeom prst="rect">
            <a:avLst/>
          </a:prstGeom>
        </p:spPr>
      </p:pic>
      <p:pic>
        <p:nvPicPr>
          <p:cNvPr id="9" name="גרפיקה 8" descr="תיבת סימון עם v עם מילוי מלא">
            <a:extLst>
              <a:ext uri="{FF2B5EF4-FFF2-40B4-BE49-F238E27FC236}">
                <a16:creationId xmlns:a16="http://schemas.microsoft.com/office/drawing/2014/main" id="{E4B1EA5C-229C-0743-BB9D-B4EBF6F2E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0" y="2115579"/>
            <a:ext cx="762000" cy="762000"/>
          </a:xfrm>
          <a:prstGeom prst="rect">
            <a:avLst/>
          </a:prstGeom>
        </p:spPr>
      </p:pic>
      <p:pic>
        <p:nvPicPr>
          <p:cNvPr id="10" name="גרפיקה 9" descr="תיבת סימון עם v עם מילוי מלא">
            <a:extLst>
              <a:ext uri="{FF2B5EF4-FFF2-40B4-BE49-F238E27FC236}">
                <a16:creationId xmlns:a16="http://schemas.microsoft.com/office/drawing/2014/main" id="{E228C246-FCA2-6814-F921-835A6B7D7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0" y="2771134"/>
            <a:ext cx="762000" cy="762000"/>
          </a:xfrm>
          <a:prstGeom prst="rect">
            <a:avLst/>
          </a:prstGeom>
        </p:spPr>
      </p:pic>
      <p:pic>
        <p:nvPicPr>
          <p:cNvPr id="11" name="גרפיקה 10" descr="תיבת סימון עם v עם מילוי מלא">
            <a:extLst>
              <a:ext uri="{FF2B5EF4-FFF2-40B4-BE49-F238E27FC236}">
                <a16:creationId xmlns:a16="http://schemas.microsoft.com/office/drawing/2014/main" id="{21ED48A1-8924-36AB-D746-7080CBBCB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0" y="3542989"/>
            <a:ext cx="762000" cy="762000"/>
          </a:xfrm>
          <a:prstGeom prst="rect">
            <a:avLst/>
          </a:prstGeom>
        </p:spPr>
      </p:pic>
      <p:pic>
        <p:nvPicPr>
          <p:cNvPr id="12" name="גרפיקה 11" descr="תיבת סימון עם v עם מילוי מלא">
            <a:extLst>
              <a:ext uri="{FF2B5EF4-FFF2-40B4-BE49-F238E27FC236}">
                <a16:creationId xmlns:a16="http://schemas.microsoft.com/office/drawing/2014/main" id="{ED888261-B135-A2EE-2FD1-D60A182E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4179474"/>
            <a:ext cx="762000" cy="762000"/>
          </a:xfrm>
          <a:prstGeom prst="rect">
            <a:avLst/>
          </a:prstGeom>
        </p:spPr>
      </p:pic>
      <p:pic>
        <p:nvPicPr>
          <p:cNvPr id="13" name="גרפיקה 12" descr="תיבת סימון עם v עם מילוי מלא">
            <a:extLst>
              <a:ext uri="{FF2B5EF4-FFF2-40B4-BE49-F238E27FC236}">
                <a16:creationId xmlns:a16="http://schemas.microsoft.com/office/drawing/2014/main" id="{8AC3945C-2B0C-18DF-56B3-DDE3BA66D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4730496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0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07A80EA-5E81-069B-6418-68898FC4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E7FD9A-EA87-4704-A235-C9526AE04B48}"/>
              </a:ext>
            </a:extLst>
          </p:cNvPr>
          <p:cNvSpPr txBox="1">
            <a:spLocks/>
          </p:cNvSpPr>
          <p:nvPr/>
        </p:nvSpPr>
        <p:spPr>
          <a:xfrm>
            <a:off x="3162299" y="246253"/>
            <a:ext cx="3875313" cy="790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32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מדדי הפרויקט</a:t>
            </a:r>
            <a:endParaRPr lang="en-US" sz="32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6CBBC9CA-46FB-BF2D-E6A7-55EA7EF80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22318"/>
              </p:ext>
            </p:extLst>
          </p:nvPr>
        </p:nvGraphicFramePr>
        <p:xfrm>
          <a:off x="191405" y="1216883"/>
          <a:ext cx="9817100" cy="25908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721600">
                  <a:extLst>
                    <a:ext uri="{9D8B030D-6E8A-4147-A177-3AD203B41FA5}">
                      <a16:colId xmlns:a16="http://schemas.microsoft.com/office/drawing/2014/main" val="1426613678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132044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מדדים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סטאטוס ביצוע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39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משך זמן ממוצע לטעינת דף הפרויקט – 1 שניה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557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מספר משתמשים רשומים באתר – לקוחות ובעלי מקצוע ( יחס של 20 :1 )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50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משוב בדירוג 8 ומעלה (מתוך 10) של משתמשים באמצעות סקר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יושלם בהמשך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2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מדד בהצגת הפרויקט – הופעה של פחות מ5 באגים</a:t>
                      </a:r>
                      <a:endParaRPr lang="en-US" sz="2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יקבע בהצגה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052065"/>
                  </a:ext>
                </a:extLst>
              </a:tr>
            </a:tbl>
          </a:graphicData>
        </a:graphic>
      </p:graphicFrame>
      <p:pic>
        <p:nvPicPr>
          <p:cNvPr id="7" name="גרפיקה 6" descr="תיבת סימון עם v עם מילוי מלא">
            <a:extLst>
              <a:ext uri="{FF2B5EF4-FFF2-40B4-BE49-F238E27FC236}">
                <a16:creationId xmlns:a16="http://schemas.microsoft.com/office/drawing/2014/main" id="{BB70B476-A0D8-B0B2-82BC-CC7BD7375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0" y="1610424"/>
            <a:ext cx="762000" cy="762000"/>
          </a:xfrm>
          <a:prstGeom prst="rect">
            <a:avLst/>
          </a:prstGeom>
        </p:spPr>
      </p:pic>
      <p:pic>
        <p:nvPicPr>
          <p:cNvPr id="8" name="גרפיקה 7" descr="תיבת סימון עם v עם מילוי מלא">
            <a:extLst>
              <a:ext uri="{FF2B5EF4-FFF2-40B4-BE49-F238E27FC236}">
                <a16:creationId xmlns:a16="http://schemas.microsoft.com/office/drawing/2014/main" id="{A3B22CDB-3744-7235-5DDF-BAF3B1DBC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0" y="2131283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07A80EA-5E81-069B-6418-68898FC4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E7FD9A-EA87-4704-A235-C9526AE04B48}"/>
              </a:ext>
            </a:extLst>
          </p:cNvPr>
          <p:cNvSpPr txBox="1">
            <a:spLocks/>
          </p:cNvSpPr>
          <p:nvPr/>
        </p:nvSpPr>
        <p:spPr>
          <a:xfrm>
            <a:off x="3162299" y="246253"/>
            <a:ext cx="3875313" cy="790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32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מסקנות לדיון </a:t>
            </a:r>
            <a:endParaRPr lang="en-US" sz="32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717DCCF-D837-1270-4D19-FEE0CAC0F8B5}"/>
              </a:ext>
            </a:extLst>
          </p:cNvPr>
          <p:cNvSpPr txBox="1"/>
          <p:nvPr/>
        </p:nvSpPr>
        <p:spPr>
          <a:xfrm>
            <a:off x="-266700" y="1272207"/>
            <a:ext cx="1027430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 rtl="1">
              <a:lnSpc>
                <a:spcPct val="150000"/>
              </a:lnSpc>
            </a:pPr>
            <a:r>
              <a:rPr lang="he-IL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נקודות חוזק</a:t>
            </a:r>
          </a:p>
          <a:p>
            <a:pPr marL="914400" lvl="1" indent="-457200" algn="r" rtl="1">
              <a:lnSpc>
                <a:spcPct val="150000"/>
              </a:lnSpc>
              <a:buAutoNum type="arabicPeriod"/>
            </a:pP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שימוש בפלטפורמת פיתוח אחודה ל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fronted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914400" lvl="1" indent="-457200" algn="r" rtl="1">
              <a:lnSpc>
                <a:spcPct val="150000"/>
              </a:lnSpc>
              <a:buAutoNum type="arabicPeriod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אתר פשוט וידידותי למשתמש.</a:t>
            </a:r>
            <a:endParaRPr lang="he-IL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>
              <a:lnSpc>
                <a:spcPct val="150000"/>
              </a:lnSpc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BF9B394-F529-D781-FAAC-AF38F85B4D37}"/>
              </a:ext>
            </a:extLst>
          </p:cNvPr>
          <p:cNvSpPr txBox="1"/>
          <p:nvPr/>
        </p:nvSpPr>
        <p:spPr>
          <a:xfrm>
            <a:off x="0" y="3758270"/>
            <a:ext cx="1010920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 rtl="1">
              <a:lnSpc>
                <a:spcPct val="150000"/>
              </a:lnSpc>
            </a:pPr>
            <a:r>
              <a:rPr lang="he-IL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נקודות חולשה</a:t>
            </a:r>
          </a:p>
          <a:p>
            <a:pPr marL="914400" lvl="1" indent="-457200" algn="r" rtl="1">
              <a:lnSpc>
                <a:spcPct val="150000"/>
              </a:lnSpc>
              <a:buAutoNum type="arabicPeriod"/>
            </a:pP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ניהול הזמן וסיבוכיות בפרויקט.</a:t>
            </a:r>
          </a:p>
          <a:p>
            <a:pPr marL="914400" lvl="1" indent="-457200" algn="r" rtl="1">
              <a:lnSpc>
                <a:spcPct val="150000"/>
              </a:lnSpc>
              <a:buAutoNum type="arabicPeriod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ביצוע קריאות רבות ל- 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כל הקמה של פרויקט חדש מתבצעת משיכה מלאה של תוצאות האפיון של אנשי המקצוע.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76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07A80EA-5E81-069B-6418-68898FC4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E7FD9A-EA87-4704-A235-C9526AE04B48}"/>
              </a:ext>
            </a:extLst>
          </p:cNvPr>
          <p:cNvSpPr txBox="1">
            <a:spLocks/>
          </p:cNvSpPr>
          <p:nvPr/>
        </p:nvSpPr>
        <p:spPr>
          <a:xfrm>
            <a:off x="3721099" y="309753"/>
            <a:ext cx="3875313" cy="790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32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מסקנות קבוצתיות</a:t>
            </a:r>
            <a:endParaRPr lang="en-US" sz="32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717DCCF-D837-1270-4D19-FEE0CAC0F8B5}"/>
              </a:ext>
            </a:extLst>
          </p:cNvPr>
          <p:cNvSpPr txBox="1"/>
          <p:nvPr/>
        </p:nvSpPr>
        <p:spPr>
          <a:xfrm>
            <a:off x="165100" y="1335707"/>
            <a:ext cx="10274300" cy="336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הקמת פרויקט משותף בתקופה מורכבת – חלוקת זמן, הכלה ותכנון צוותי.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מסוגלות – כניסה לפרויקט ללא ניסיון וידע בכלל וסיום עם תוצר רצוי.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פרויקט דינמי ומשתנה – קיום פגישות סדורות עזרו להתכנס בזמנים מבחינת הבנת תעדוף משימות והחלטה על הורדת תכולות שלא מתכנסות.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עבודה תחת אותה תשתית – החלטה תוך כדי התהליך תהליך לממש  ב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(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DJANGO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גם 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fronted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וגם 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עזרה להתכנסות התהליך. 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15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07A80EA-5E81-069B-6418-68898FC4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E7FD9A-EA87-4704-A235-C9526AE04B48}"/>
              </a:ext>
            </a:extLst>
          </p:cNvPr>
          <p:cNvSpPr txBox="1">
            <a:spLocks/>
          </p:cNvSpPr>
          <p:nvPr/>
        </p:nvSpPr>
        <p:spPr>
          <a:xfrm>
            <a:off x="3721099" y="309753"/>
            <a:ext cx="3875313" cy="790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32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מסקנות קבוצתיות</a:t>
            </a:r>
            <a:endParaRPr lang="en-US" sz="32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717DCCF-D837-1270-4D19-FEE0CAC0F8B5}"/>
              </a:ext>
            </a:extLst>
          </p:cNvPr>
          <p:cNvSpPr txBox="1"/>
          <p:nvPr/>
        </p:nvSpPr>
        <p:spPr>
          <a:xfrm>
            <a:off x="165100" y="1335707"/>
            <a:ext cx="10274300" cy="336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הקמת פרויקט משותף בתקופה מורכבת – חלוקת זמן, הכלה ותכנון צוותי.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מסוגלות – כניסה לפרויקט ללא ניסיון וידע בכלל וסיום עם תוצר רצוי.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פרויקט דינמי ומשתנה – קיום פגישות סדורות עזרו להתכנס בזמנים מבחינת הבנת תעדוף משימות והחלטה על הורדת תכולות שלא מתכנסות.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עבודה תחת אותה תשתית – החלטה תוך כדי התהליך תהליך לממש  ב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(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DJANGO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גם 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fronted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וגם 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עזרה להתכנסות התהליך. 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98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1E8390E-FC1B-93E0-06DD-D3ED27A07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3647B59-C638-3BE0-C3F5-22693389CAF1}"/>
              </a:ext>
            </a:extLst>
          </p:cNvPr>
          <p:cNvSpPr txBox="1"/>
          <p:nvPr/>
        </p:nvSpPr>
        <p:spPr>
          <a:xfrm>
            <a:off x="736600" y="1182023"/>
            <a:ext cx="9678632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שדרוג עמוד סטאטוס פרויקט – שדרוג הפירוט בלוח הזמנים, שישלוט בכל עבודה של איש מקצוע בנפרד. 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טיוב האלגוריתם – דיוק גבוה והגדרת העבודות של אנשי המקצוע באופן אופטימלי ( דיוק האלגוריתם משפיע בקצה על תמחור העבודה לאיש מקצוע).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יצירת קשר מול מפתחי החברה – להגדיר מייל של החברה, מוקד תמיכה שיאפשר קבלת </a:t>
            </a:r>
            <a:r>
              <a:rPr lang="he-IL" sz="2400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ריג'קטים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מלקוחות.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למידת מכונה – בחירת אנשי מקצוע על סמך נתוני לקוחות </a:t>
            </a:r>
            <a:r>
              <a:rPr lang="he-IL" sz="2400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ופרוייקטים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שנאספו.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r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פניות איש מקצוע – כל איש מקצוע יגדיר את כמות העבודות שהוא מסוגל לקחת בכל זמן נתון בעת אפיון הפרופיל שלו. (כרגע איש מקצוע יכול להירשם לעבודה בודדת בלבד בכל זמן נתון).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71F149-354C-8F7B-0D75-B59C1E01D9EA}"/>
              </a:ext>
            </a:extLst>
          </p:cNvPr>
          <p:cNvSpPr txBox="1">
            <a:spLocks/>
          </p:cNvSpPr>
          <p:nvPr/>
        </p:nvSpPr>
        <p:spPr>
          <a:xfrm>
            <a:off x="3212810" y="246253"/>
            <a:ext cx="4726212" cy="790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32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הצעות להמשך עבודה</a:t>
            </a:r>
            <a:endParaRPr lang="en-US" sz="32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97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543</Words>
  <Application>Microsoft Office PowerPoint</Application>
  <PresentationFormat>מסך רחב</PresentationFormat>
  <Paragraphs>70</Paragraphs>
  <Slides>10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7" baseType="lpstr">
      <vt:lpstr>Arial</vt:lpstr>
      <vt:lpstr>Avenir Next LT Pro Light</vt:lpstr>
      <vt:lpstr>Calibri</vt:lpstr>
      <vt:lpstr>Posterama</vt:lpstr>
      <vt:lpstr>Tahoma</vt:lpstr>
      <vt:lpstr>Wingdings</vt:lpstr>
      <vt:lpstr>Custom</vt:lpstr>
      <vt:lpstr>Final project  computer science  Real Estate website</vt:lpstr>
      <vt:lpstr>מהלך ההצגה</vt:lpstr>
      <vt:lpstr>מטרות הפרויקט</vt:lpstr>
      <vt:lpstr>יעדי הפרויקט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התייחסויות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2024-06-11T13:57:49Z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